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30A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660" autoAdjust="0"/>
  </p:normalViewPr>
  <p:slideViewPr>
    <p:cSldViewPr snapToGrid="0">
      <p:cViewPr varScale="1">
        <p:scale>
          <a:sx n="97" d="100"/>
          <a:sy n="97" d="100"/>
        </p:scale>
        <p:origin x="1074" y="312"/>
      </p:cViewPr>
      <p:guideLst/>
    </p:cSldViewPr>
  </p:slideViewPr>
  <p:notesTextViewPr>
    <p:cViewPr>
      <p:scale>
        <a:sx n="1" d="1"/>
        <a:sy n="1" d="1"/>
      </p:scale>
      <p:origin x="0" y="-30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57E3-8633-5A4C-88A9-5A9E50B308C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6084-000C-3144-9DE7-DF27BB8B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</a:t>
            </a:r>
          </a:p>
          <a:p>
            <a:r>
              <a:rPr lang="en-US" dirty="0"/>
              <a:t>An immediate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and practical </a:t>
            </a:r>
            <a:r>
              <a:rPr lang="en-US" dirty="0"/>
              <a:t>feeling of a need: physiological, safety,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social interaction</a:t>
            </a:r>
            <a:r>
              <a:rPr lang="en-US" dirty="0"/>
              <a:t>, and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money</a:t>
            </a:r>
            <a:endParaRPr lang="en-US" dirty="0"/>
          </a:p>
          <a:p>
            <a:r>
              <a:rPr lang="en-US" dirty="0"/>
              <a:t>Brings temporary physiological or emotional satisfaction </a:t>
            </a:r>
          </a:p>
          <a:p>
            <a:endParaRPr lang="en-US" dirty="0"/>
          </a:p>
          <a:p>
            <a:r>
              <a:rPr lang="en-US" dirty="0"/>
              <a:t>DESIRE </a:t>
            </a:r>
          </a:p>
          <a:p>
            <a:r>
              <a:rPr lang="en-US" dirty="0"/>
              <a:t>A deep longing of higher order &amp; magnitude - romance &amp; family, possessions &amp; stability, </a:t>
            </a:r>
            <a:r>
              <a:rPr lang="en-US" dirty="0" err="1"/>
              <a:t>honour</a:t>
            </a:r>
            <a:r>
              <a:rPr lang="en-US" dirty="0"/>
              <a:t> &amp; status, idealism</a:t>
            </a:r>
          </a:p>
          <a:p>
            <a:r>
              <a:rPr lang="en-US" b="0" dirty="0"/>
              <a:t>Brings deep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emotionally charged satisfaction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Find the biggest pain = this is where the opportunity sits</a:t>
            </a:r>
          </a:p>
          <a:p>
            <a:endParaRPr lang="en-GB" dirty="0"/>
          </a:p>
          <a:p>
            <a:r>
              <a:rPr lang="en-GB" dirty="0"/>
              <a:t>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 time for ideas to come to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Become a curious explorer, notice</a:t>
            </a:r>
            <a:endParaRPr lang="en-US" dirty="0"/>
          </a:p>
          <a:p>
            <a:endParaRPr lang="en-GB" dirty="0"/>
          </a:p>
          <a:p>
            <a:r>
              <a:rPr lang="en-GB" dirty="0"/>
              <a:t>IDEAS</a:t>
            </a:r>
          </a:p>
          <a:p>
            <a:r>
              <a:rPr lang="en-GB" sz="1200" b="0" kern="0" dirty="0">
                <a:solidFill>
                  <a:srgbClr val="FFFFFF"/>
                </a:solidFill>
                <a:latin typeface="Aptos" panose="020B0004020202020204" pitchFamily="34" charset="0"/>
              </a:rPr>
              <a:t>Signs of synchronicity reaffirm idea 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b="0" dirty="0"/>
              <a:t>BECOMING EXPERT</a:t>
            </a:r>
          </a:p>
          <a:p>
            <a:r>
              <a:rPr lang="en-US" b="0" dirty="0"/>
              <a:t>Undertake </a:t>
            </a:r>
            <a:r>
              <a:rPr lang="en-GB" b="0" dirty="0"/>
              <a:t>research to explore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desires</a:t>
            </a:r>
          </a:p>
          <a:p>
            <a:r>
              <a:rPr lang="en-GB" sz="1200" b="0" kern="0" dirty="0">
                <a:solidFill>
                  <a:srgbClr val="FFFFFF"/>
                </a:solidFill>
                <a:latin typeface="Aptos" panose="020B0004020202020204" pitchFamily="34" charset="0"/>
              </a:rPr>
              <a:t>Understand trend by leveraging network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SHIFT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From thinking to doing, expanding network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MASTERING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Speak it out and in to evolve your persona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Repeat to establish the idea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MEASUREMENT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Measure success – is it fulfilling the desire?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ADJUST OR SUSTAIN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 - Opportunity inside opportunity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S - Establish KPIs, track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76084-000C-3144-9DE7-DF27BB8BD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2196-CE71-A9EF-A9E9-E9522D9BF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3A627-B09E-5E1D-5188-9CDEE4481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89617-9F19-4E3D-B0FD-322923485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53BBC-D65A-44B1-B645-BB910E83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E0CE2-7868-B1F2-91CB-83508586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3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D71D-5DE9-6A1D-37A8-150DBCA6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F98FC-1FA2-620B-6C3C-E36EB5878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2DE9-E61A-6B59-4F7D-A6B7B953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B3FD9-05E3-A91E-E0C5-0D9C10E4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61569-6938-81BC-CC4A-93EE991B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AD50E-DE70-81A7-1E43-F6D63AD44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23B23-5255-7BCF-2F7F-228D7CBD3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7E6D5-4CD5-FB1E-5CBA-BF1EBD8B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544E8-AB40-AF25-1F01-31BDA80F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20F52-213A-C22B-6BB3-43FA48A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24B2-4DF2-7133-90E3-2C7FAA3A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C90F-74EB-87CA-2EB7-1943D18F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B6E87-5E02-318E-4EB1-8FB5FEBC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D45FB-8312-D2A4-1207-58221E1D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C3E35-223D-C1F1-3965-2E8A717A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424D-1B60-22AE-10B8-D0E8FB0F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FDF64-E4AB-500B-B57F-21DDD0183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E8CE-135E-8F6E-8083-E50F639A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3A8BF-3131-38D7-4074-A5FAEF86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3278-466E-E595-3CF4-87BEF30A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4094-EC03-F373-B3B2-B2DA9A15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0147-4289-DCF8-C540-10A32B80E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2C4D2-DFC9-E3D0-FEE8-FC1C360B2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2907D-EE4E-8FC3-4CBB-163D8793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34780-DCE7-B221-7A1F-162F6E85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E4ED5-D37D-3F06-2FE5-CAFCDC5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816-255E-CF75-BC6F-423D2682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F02E9-49A9-5B34-99A4-87219F59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C96D6-4048-C875-C29D-FD51261DF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8FA28-B47D-EC98-C95D-E040C0B4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A941A-41D9-2764-977B-9474CBF74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AB532-A1D8-72E0-BD92-20476E5C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9EE7D-BB7D-6856-0AA0-E45E7CBF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55ADB-E591-57D0-9F1D-4D5B47E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5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5644-50B9-30CD-CE14-0FB906AC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92DE5-7B8B-F3B8-1FDF-60C58DD9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A85FB-EB62-353D-EAC5-41CA56C4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B7763-7D4F-5BA9-DC23-CFA5638B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BC1CE-CE54-4096-BFA2-584D00CA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55ED1-56C1-ACBE-283A-40CBF20F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35E1B-B4A3-2D78-735F-84B7550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8D1D-937B-9F8B-8EAF-8856A97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07E1-A9BB-E7BD-FF0C-613A5910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AAC6-17CB-F371-DBD1-149FD7B74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2D5CC-CFF6-9883-19CC-464EB2BF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77082-A80D-AFB8-94EA-D6B7367D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85253-71D6-1D7E-F0CA-C866F298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6412-8B12-001F-02FA-133AAFB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ABE93-246A-97A3-5283-51C451250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6CB15-2739-F229-A6EA-8D19429B2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F04C4-92D1-E0CD-C9CE-8C6B0554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F9403-79D1-FED4-FCE7-25909CA7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4D061-74CB-E645-6214-73054C7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88F78-8548-4EC8-E657-F1601996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E8D0F-CD77-0EB2-5240-DAA26302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311D-C24D-E35A-9B14-56006EEE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8B4C9-00C1-9A49-83DC-5B8A7547D382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1B5A-1E8A-CE91-1EFB-BEF4EB3A4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2158F-9901-F8E1-0521-EFC0A39D7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1EDE2-840A-3D4A-AB8D-A1B6379C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rock with their arm raised&#10;&#10;AI-generated content may be incorrect.">
            <a:extLst>
              <a:ext uri="{FF2B5EF4-FFF2-40B4-BE49-F238E27FC236}">
                <a16:creationId xmlns:a16="http://schemas.microsoft.com/office/drawing/2014/main" id="{7A20A54E-DF32-66C8-0792-0651E7BD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02" b="3724"/>
          <a:stretch/>
        </p:blipFill>
        <p:spPr>
          <a:xfrm>
            <a:off x="0" y="0"/>
            <a:ext cx="12192000" cy="6886523"/>
          </a:xfrm>
          <a:prstGeom prst="rect">
            <a:avLst/>
          </a:prstGeom>
        </p:spPr>
      </p:pic>
      <p:pic>
        <p:nvPicPr>
          <p:cNvPr id="7" name="Content Placeholder 6" descr="Map compass with solid fill">
            <a:extLst>
              <a:ext uri="{FF2B5EF4-FFF2-40B4-BE49-F238E27FC236}">
                <a16:creationId xmlns:a16="http://schemas.microsoft.com/office/drawing/2014/main" id="{518F4B06-DCB6-1AAC-3271-B1A7C64FE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9124CE-2EFD-E9EE-581C-8C9DD25B1516}"/>
              </a:ext>
            </a:extLst>
          </p:cNvPr>
          <p:cNvSpPr/>
          <p:nvPr/>
        </p:nvSpPr>
        <p:spPr>
          <a:xfrm>
            <a:off x="0" y="-1"/>
            <a:ext cx="12192000" cy="6886523"/>
          </a:xfrm>
          <a:prstGeom prst="rect">
            <a:avLst/>
          </a:prstGeom>
          <a:solidFill>
            <a:srgbClr val="00206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CE366820-F484-E98A-6B74-65414167A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86305">
            <a:off x="2023752" y="1386168"/>
            <a:ext cx="698532" cy="741686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1E632EF-B973-CDDE-23B0-08F5905087C9}"/>
              </a:ext>
            </a:extLst>
          </p:cNvPr>
          <p:cNvGrpSpPr/>
          <p:nvPr/>
        </p:nvGrpSpPr>
        <p:grpSpPr>
          <a:xfrm>
            <a:off x="2758868" y="226513"/>
            <a:ext cx="2082237" cy="2168782"/>
            <a:chOff x="109157" y="2031886"/>
            <a:chExt cx="2082237" cy="2168782"/>
          </a:xfrm>
        </p:grpSpPr>
        <p:sp>
          <p:nvSpPr>
            <p:cNvPr id="12" name="Rectangle: Top Corners Rounded 104">
              <a:extLst>
                <a:ext uri="{FF2B5EF4-FFF2-40B4-BE49-F238E27FC236}">
                  <a16:creationId xmlns:a16="http://schemas.microsoft.com/office/drawing/2014/main" id="{9E58DC96-9D17-D963-0593-F34AE07D0008}"/>
                </a:ext>
              </a:extLst>
            </p:cNvPr>
            <p:cNvSpPr>
              <a:spLocks/>
            </p:cNvSpPr>
            <p:nvPr/>
          </p:nvSpPr>
          <p:spPr>
            <a:xfrm rot="10800000">
              <a:off x="109157" y="2415298"/>
              <a:ext cx="2082237" cy="1785370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3C4AD1-2862-FCE8-D611-A1CE047ECE01}"/>
                </a:ext>
              </a:extLst>
            </p:cNvPr>
            <p:cNvSpPr txBox="1"/>
            <p:nvPr/>
          </p:nvSpPr>
          <p:spPr>
            <a:xfrm>
              <a:off x="156604" y="3091486"/>
              <a:ext cx="19873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Create time for ideas to come to you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Become the curious explorer</a:t>
              </a:r>
              <a:endParaRPr lang="en-US" sz="1400" b="1" kern="0" dirty="0">
                <a:solidFill>
                  <a:srgbClr val="FFFFFF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85FA055-C598-22B6-E7B5-31377BC52FB9}"/>
                </a:ext>
              </a:extLst>
            </p:cNvPr>
            <p:cNvSpPr/>
            <p:nvPr/>
          </p:nvSpPr>
          <p:spPr>
            <a:xfrm>
              <a:off x="334703" y="2464372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TIME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76A5A7-C879-F780-3C25-52FD0CD41770}"/>
                </a:ext>
              </a:extLst>
            </p:cNvPr>
            <p:cNvCxnSpPr>
              <a:cxnSpLocks/>
            </p:cNvCxnSpPr>
            <p:nvPr/>
          </p:nvCxnSpPr>
          <p:spPr>
            <a:xfrm>
              <a:off x="785646" y="4066629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9E488C-C734-B60F-5636-6E6E0BCA9846}"/>
                </a:ext>
              </a:extLst>
            </p:cNvPr>
            <p:cNvCxnSpPr>
              <a:cxnSpLocks/>
            </p:cNvCxnSpPr>
            <p:nvPr/>
          </p:nvCxnSpPr>
          <p:spPr>
            <a:xfrm>
              <a:off x="785646" y="3093420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BE8A964-35C0-929C-E588-55EE35070496}"/>
                </a:ext>
              </a:extLst>
            </p:cNvPr>
            <p:cNvGrpSpPr/>
            <p:nvPr/>
          </p:nvGrpSpPr>
          <p:grpSpPr>
            <a:xfrm>
              <a:off x="890802" y="2031886"/>
              <a:ext cx="564791" cy="578389"/>
              <a:chOff x="2014334" y="1197806"/>
              <a:chExt cx="986281" cy="98627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6126C94-6E11-4921-FD29-009238CFB50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3640E3C6-0A2C-38FA-634C-8F28C97221C6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4D45B4C-7D8C-61F3-D14B-7BE56078CCDE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FBCADDF-E8F7-F3CF-B484-AEA3AA2C7952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DF5D467-8AF7-3AD4-A01A-35BD6B49694E}"/>
              </a:ext>
            </a:extLst>
          </p:cNvPr>
          <p:cNvGrpSpPr/>
          <p:nvPr/>
        </p:nvGrpSpPr>
        <p:grpSpPr>
          <a:xfrm>
            <a:off x="5277934" y="58534"/>
            <a:ext cx="2082237" cy="2172108"/>
            <a:chOff x="2522611" y="416629"/>
            <a:chExt cx="2082237" cy="2172108"/>
          </a:xfrm>
        </p:grpSpPr>
        <p:sp>
          <p:nvSpPr>
            <p:cNvPr id="9" name="Rectangle: Top Corners Rounded 104">
              <a:extLst>
                <a:ext uri="{FF2B5EF4-FFF2-40B4-BE49-F238E27FC236}">
                  <a16:creationId xmlns:a16="http://schemas.microsoft.com/office/drawing/2014/main" id="{F8B230EA-6859-9156-F144-655A8A8C163C}"/>
                </a:ext>
              </a:extLst>
            </p:cNvPr>
            <p:cNvSpPr>
              <a:spLocks/>
            </p:cNvSpPr>
            <p:nvPr/>
          </p:nvSpPr>
          <p:spPr>
            <a:xfrm rot="10800000">
              <a:off x="2522611" y="828616"/>
              <a:ext cx="2082237" cy="1760121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B4E7F-90A9-B304-15D2-2F79C7B204CC}"/>
                </a:ext>
              </a:extLst>
            </p:cNvPr>
            <p:cNvSpPr txBox="1"/>
            <p:nvPr/>
          </p:nvSpPr>
          <p:spPr>
            <a:xfrm>
              <a:off x="2677738" y="1625263"/>
              <a:ext cx="18092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Signs of synchronicity reaffirm idea 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001881-7ABC-BDFB-EA7D-9C86A6D5BB9F}"/>
                </a:ext>
              </a:extLst>
            </p:cNvPr>
            <p:cNvSpPr/>
            <p:nvPr/>
          </p:nvSpPr>
          <p:spPr>
            <a:xfrm>
              <a:off x="2708771" y="890313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IDEAS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5159A1-5493-80F9-7EDA-7133DAC44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99104" y="2410234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06C7FB-4D70-4AFB-2DC3-5C1DE3DA0F14}"/>
                </a:ext>
              </a:extLst>
            </p:cNvPr>
            <p:cNvCxnSpPr>
              <a:cxnSpLocks/>
            </p:cNvCxnSpPr>
            <p:nvPr/>
          </p:nvCxnSpPr>
          <p:spPr>
            <a:xfrm>
              <a:off x="3199104" y="1582939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5C593D-AEEA-E4A5-CE19-D7D435E73A03}"/>
                </a:ext>
              </a:extLst>
            </p:cNvPr>
            <p:cNvGrpSpPr/>
            <p:nvPr/>
          </p:nvGrpSpPr>
          <p:grpSpPr>
            <a:xfrm>
              <a:off x="3304260" y="416629"/>
              <a:ext cx="564791" cy="578389"/>
              <a:chOff x="2014334" y="1197806"/>
              <a:chExt cx="986281" cy="98627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3B677E7-A1C6-FD5D-48D1-6E2244F7D91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BD301FA-F871-D197-8D4A-D852ACDBC44B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A453FB9-99DF-98AB-00D1-1754A7819694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C136F-BCC3-B48B-1D76-F70DE301AF73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D" sz="2400" b="1" kern="0" dirty="0">
                    <a:solidFill>
                      <a:srgbClr val="7030A0"/>
                    </a:solidFill>
                    <a:latin typeface="Montserrat" pitchFamily="2" charset="0"/>
                  </a:rPr>
                  <a:t>3</a:t>
                </a:r>
                <a:endParaRPr kumimoji="0" lang="en-ID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78E59A8-CD76-4C90-A740-399472F280CC}"/>
              </a:ext>
            </a:extLst>
          </p:cNvPr>
          <p:cNvGrpSpPr/>
          <p:nvPr/>
        </p:nvGrpSpPr>
        <p:grpSpPr>
          <a:xfrm>
            <a:off x="7904594" y="226513"/>
            <a:ext cx="2082237" cy="2292035"/>
            <a:chOff x="7649929" y="2276442"/>
            <a:chExt cx="2082237" cy="2292035"/>
          </a:xfrm>
        </p:grpSpPr>
        <p:sp>
          <p:nvSpPr>
            <p:cNvPr id="65" name="Rectangle: Top Corners Rounded 104">
              <a:extLst>
                <a:ext uri="{FF2B5EF4-FFF2-40B4-BE49-F238E27FC236}">
                  <a16:creationId xmlns:a16="http://schemas.microsoft.com/office/drawing/2014/main" id="{D80BA0F2-3DF3-833F-E0C6-20FB7B4E2702}"/>
                </a:ext>
              </a:extLst>
            </p:cNvPr>
            <p:cNvSpPr>
              <a:spLocks/>
            </p:cNvSpPr>
            <p:nvPr/>
          </p:nvSpPr>
          <p:spPr>
            <a:xfrm rot="10800000">
              <a:off x="7649929" y="2784220"/>
              <a:ext cx="2082237" cy="1784257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EF95EAB-736C-4A35-BC3A-56A9BFA8B039}"/>
                </a:ext>
              </a:extLst>
            </p:cNvPr>
            <p:cNvSpPr txBox="1"/>
            <p:nvPr/>
          </p:nvSpPr>
          <p:spPr>
            <a:xfrm>
              <a:off x="7697376" y="3459380"/>
              <a:ext cx="19873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Undertake research to explore desires</a:t>
              </a:r>
            </a:p>
            <a:p>
              <a:pPr algn="ctr"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Understand trend by leveraging network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59CAED5D-BDF1-46CC-0A78-C1E353041993}"/>
                </a:ext>
              </a:extLst>
            </p:cNvPr>
            <p:cNvSpPr/>
            <p:nvPr/>
          </p:nvSpPr>
          <p:spPr>
            <a:xfrm>
              <a:off x="7875476" y="2833294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BECOME AN EXPERT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1D205F0-E223-4032-51A9-55A0A6711D51}"/>
                </a:ext>
              </a:extLst>
            </p:cNvPr>
            <p:cNvCxnSpPr>
              <a:cxnSpLocks/>
            </p:cNvCxnSpPr>
            <p:nvPr/>
          </p:nvCxnSpPr>
          <p:spPr>
            <a:xfrm>
              <a:off x="8326419" y="4435551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77D5F1F-EE19-D27F-EB78-F571F06C5C8E}"/>
                </a:ext>
              </a:extLst>
            </p:cNvPr>
            <p:cNvCxnSpPr>
              <a:cxnSpLocks/>
            </p:cNvCxnSpPr>
            <p:nvPr/>
          </p:nvCxnSpPr>
          <p:spPr>
            <a:xfrm>
              <a:off x="8326419" y="3462342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229BD2-2B8F-02B4-207A-16974567342F}"/>
                </a:ext>
              </a:extLst>
            </p:cNvPr>
            <p:cNvGrpSpPr/>
            <p:nvPr/>
          </p:nvGrpSpPr>
          <p:grpSpPr>
            <a:xfrm>
              <a:off x="8417772" y="2276442"/>
              <a:ext cx="564791" cy="578389"/>
              <a:chOff x="2014334" y="1197806"/>
              <a:chExt cx="986281" cy="986278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B7EDAC5-250E-7CA2-1AD9-22816BCFAF1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C78D34AC-1378-CE38-4109-1795D9E4350E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74D7D0C-53EC-4F35-B122-AF5188A9AAEF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D1E51B3-6A25-93DC-DB74-336B7809A67B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8A65D66-D684-E401-8B28-31C401255FD6}"/>
              </a:ext>
            </a:extLst>
          </p:cNvPr>
          <p:cNvGrpSpPr/>
          <p:nvPr/>
        </p:nvGrpSpPr>
        <p:grpSpPr>
          <a:xfrm>
            <a:off x="9996102" y="2031886"/>
            <a:ext cx="2082237" cy="2167526"/>
            <a:chOff x="9996102" y="2031886"/>
            <a:chExt cx="2082237" cy="2167526"/>
          </a:xfrm>
        </p:grpSpPr>
        <p:sp>
          <p:nvSpPr>
            <p:cNvPr id="75" name="Rectangle: Top Corners Rounded 104">
              <a:extLst>
                <a:ext uri="{FF2B5EF4-FFF2-40B4-BE49-F238E27FC236}">
                  <a16:creationId xmlns:a16="http://schemas.microsoft.com/office/drawing/2014/main" id="{11B5BF15-3627-335F-E6B4-5D85E6EC73E7}"/>
                </a:ext>
              </a:extLst>
            </p:cNvPr>
            <p:cNvSpPr>
              <a:spLocks/>
            </p:cNvSpPr>
            <p:nvPr/>
          </p:nvSpPr>
          <p:spPr>
            <a:xfrm rot="10800000">
              <a:off x="9996102" y="2543034"/>
              <a:ext cx="2082237" cy="1656378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B5F9384-12E6-9C3E-7C15-54B6D41BF94E}"/>
                </a:ext>
              </a:extLst>
            </p:cNvPr>
            <p:cNvSpPr txBox="1"/>
            <p:nvPr/>
          </p:nvSpPr>
          <p:spPr>
            <a:xfrm>
              <a:off x="10052668" y="3276802"/>
              <a:ext cx="198734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From thinking to doing, expanding network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73078831-EC2D-96D2-FE5B-0C1A4B5AFAAD}"/>
                </a:ext>
              </a:extLst>
            </p:cNvPr>
            <p:cNvSpPr/>
            <p:nvPr/>
          </p:nvSpPr>
          <p:spPr>
            <a:xfrm>
              <a:off x="10221649" y="2588738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SHIFT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064211D-A6B4-1198-7B23-3B4CA831FC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81709" y="4030503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D784B56-511D-A0B3-EFFD-7B48D86DB9DB}"/>
                </a:ext>
              </a:extLst>
            </p:cNvPr>
            <p:cNvCxnSpPr>
              <a:cxnSpLocks/>
            </p:cNvCxnSpPr>
            <p:nvPr/>
          </p:nvCxnSpPr>
          <p:spPr>
            <a:xfrm>
              <a:off x="10672592" y="3266554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316F07A-79EB-A759-6CF9-1DE64D7FAE91}"/>
                </a:ext>
              </a:extLst>
            </p:cNvPr>
            <p:cNvGrpSpPr/>
            <p:nvPr/>
          </p:nvGrpSpPr>
          <p:grpSpPr>
            <a:xfrm>
              <a:off x="10763945" y="2031886"/>
              <a:ext cx="564791" cy="578389"/>
              <a:chOff x="2014334" y="1197806"/>
              <a:chExt cx="986281" cy="9862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DAE338C-5E30-4CFF-2FCD-0629A43C1AF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42C6839D-2E1D-3A42-72CD-9877F7B47372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892F9F7-896A-B5FB-6349-1F1C8019EB4E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5352922-6637-1515-A650-25E0A8A32C1A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765A181-5D0C-7B8E-140C-099EC22CD359}"/>
              </a:ext>
            </a:extLst>
          </p:cNvPr>
          <p:cNvGrpSpPr/>
          <p:nvPr/>
        </p:nvGrpSpPr>
        <p:grpSpPr>
          <a:xfrm>
            <a:off x="7948316" y="3809727"/>
            <a:ext cx="2082237" cy="2342723"/>
            <a:chOff x="7738192" y="4199412"/>
            <a:chExt cx="2082237" cy="2342723"/>
          </a:xfrm>
        </p:grpSpPr>
        <p:sp>
          <p:nvSpPr>
            <p:cNvPr id="87" name="Rectangle: Top Corners Rounded 104">
              <a:extLst>
                <a:ext uri="{FF2B5EF4-FFF2-40B4-BE49-F238E27FC236}">
                  <a16:creationId xmlns:a16="http://schemas.microsoft.com/office/drawing/2014/main" id="{F196027B-0BD9-5FF1-505F-DA7E3F7DE993}"/>
                </a:ext>
              </a:extLst>
            </p:cNvPr>
            <p:cNvSpPr>
              <a:spLocks/>
            </p:cNvSpPr>
            <p:nvPr/>
          </p:nvSpPr>
          <p:spPr>
            <a:xfrm rot="10800000">
              <a:off x="7738192" y="4707189"/>
              <a:ext cx="2082237" cy="1834946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32DFC72-E3D7-DB7E-E3D0-99B261F4D7A5}"/>
                </a:ext>
              </a:extLst>
            </p:cNvPr>
            <p:cNvSpPr txBox="1"/>
            <p:nvPr/>
          </p:nvSpPr>
          <p:spPr>
            <a:xfrm>
              <a:off x="7794759" y="5438424"/>
              <a:ext cx="19873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Speak it out and in to evolve your persona</a:t>
              </a:r>
            </a:p>
            <a:p>
              <a:pPr algn="ctr"/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Repeat to establish the idea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8BDBCEB-8754-0219-74A2-349FAC533E95}"/>
                </a:ext>
              </a:extLst>
            </p:cNvPr>
            <p:cNvSpPr/>
            <p:nvPr/>
          </p:nvSpPr>
          <p:spPr>
            <a:xfrm>
              <a:off x="7963740" y="4756264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MASTER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DD785DE-B8D6-8632-E57E-A4CE1D41A994}"/>
                </a:ext>
              </a:extLst>
            </p:cNvPr>
            <p:cNvCxnSpPr>
              <a:cxnSpLocks/>
            </p:cNvCxnSpPr>
            <p:nvPr/>
          </p:nvCxnSpPr>
          <p:spPr>
            <a:xfrm>
              <a:off x="8423800" y="6387197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DD6A2B3-CB51-79C4-56BF-58EC7C05877D}"/>
                </a:ext>
              </a:extLst>
            </p:cNvPr>
            <p:cNvCxnSpPr>
              <a:cxnSpLocks/>
            </p:cNvCxnSpPr>
            <p:nvPr/>
          </p:nvCxnSpPr>
          <p:spPr>
            <a:xfrm>
              <a:off x="8414683" y="5428176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20CF6EA-9B4C-780B-BB4E-D174B0667548}"/>
                </a:ext>
              </a:extLst>
            </p:cNvPr>
            <p:cNvGrpSpPr/>
            <p:nvPr/>
          </p:nvGrpSpPr>
          <p:grpSpPr>
            <a:xfrm>
              <a:off x="8506036" y="4199412"/>
              <a:ext cx="564791" cy="578389"/>
              <a:chOff x="2014334" y="1197806"/>
              <a:chExt cx="986281" cy="986278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5F05956-70CA-A94F-70F5-68D175B120D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EBD55F0-FF1F-8CF4-2F41-1A9C18D9F8AE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745D2C8-CC64-17AD-30C9-419147E9A35B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65B8720-DF18-B6EE-DB66-E3C5E69878E8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6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07C2265-E6B4-7E5A-A964-245751BBD74B}"/>
              </a:ext>
            </a:extLst>
          </p:cNvPr>
          <p:cNvGrpSpPr/>
          <p:nvPr/>
        </p:nvGrpSpPr>
        <p:grpSpPr>
          <a:xfrm>
            <a:off x="5277934" y="4274349"/>
            <a:ext cx="2082237" cy="2253823"/>
            <a:chOff x="5016362" y="4288312"/>
            <a:chExt cx="2082237" cy="2253823"/>
          </a:xfrm>
        </p:grpSpPr>
        <p:sp>
          <p:nvSpPr>
            <p:cNvPr id="98" name="Rectangle: Top Corners Rounded 104">
              <a:extLst>
                <a:ext uri="{FF2B5EF4-FFF2-40B4-BE49-F238E27FC236}">
                  <a16:creationId xmlns:a16="http://schemas.microsoft.com/office/drawing/2014/main" id="{6918918B-6318-997A-24AA-911D62E05EB0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16362" y="4796090"/>
              <a:ext cx="2082237" cy="1746045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5209CF1-4AB5-307C-7E3A-8928206D76AA}"/>
                </a:ext>
              </a:extLst>
            </p:cNvPr>
            <p:cNvSpPr txBox="1"/>
            <p:nvPr/>
          </p:nvSpPr>
          <p:spPr>
            <a:xfrm>
              <a:off x="5241909" y="5561840"/>
              <a:ext cx="167699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Measure success – is it fulfilling the Desire?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7B0B108E-0397-3CB1-48A5-9D257B0BA6FC}"/>
                </a:ext>
              </a:extLst>
            </p:cNvPr>
            <p:cNvSpPr/>
            <p:nvPr/>
          </p:nvSpPr>
          <p:spPr>
            <a:xfrm>
              <a:off x="5241909" y="4845164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MEASURE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363F4D2-8E1A-C6C3-2735-DDB11A7CCEFE}"/>
                </a:ext>
              </a:extLst>
            </p:cNvPr>
            <p:cNvCxnSpPr>
              <a:cxnSpLocks/>
            </p:cNvCxnSpPr>
            <p:nvPr/>
          </p:nvCxnSpPr>
          <p:spPr>
            <a:xfrm>
              <a:off x="5701969" y="6299885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E039BE7-0E28-6E16-AC5F-18A32B6079E2}"/>
                </a:ext>
              </a:extLst>
            </p:cNvPr>
            <p:cNvCxnSpPr>
              <a:cxnSpLocks/>
            </p:cNvCxnSpPr>
            <p:nvPr/>
          </p:nvCxnSpPr>
          <p:spPr>
            <a:xfrm>
              <a:off x="5692852" y="5531364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3DE38B3-14F5-E7E6-E01B-BD6CBE23D97B}"/>
                </a:ext>
              </a:extLst>
            </p:cNvPr>
            <p:cNvGrpSpPr/>
            <p:nvPr/>
          </p:nvGrpSpPr>
          <p:grpSpPr>
            <a:xfrm>
              <a:off x="5784205" y="4288312"/>
              <a:ext cx="564791" cy="578389"/>
              <a:chOff x="2014334" y="1197806"/>
              <a:chExt cx="986281" cy="986278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F984CE1-30B3-6E79-3E8E-F21C912806A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5065446B-0B08-09A2-9305-AB63961B6178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C9FFA04A-8D82-818A-68D5-0E3183EE75DB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255B3A4-2EA9-8B7F-CD7D-5C26E2892918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7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485D154-E875-3D56-BF5D-596D3C8814FE}"/>
              </a:ext>
            </a:extLst>
          </p:cNvPr>
          <p:cNvGrpSpPr/>
          <p:nvPr/>
        </p:nvGrpSpPr>
        <p:grpSpPr>
          <a:xfrm>
            <a:off x="2758868" y="3809727"/>
            <a:ext cx="2082237" cy="2293148"/>
            <a:chOff x="2506147" y="4248986"/>
            <a:chExt cx="2082237" cy="2293148"/>
          </a:xfrm>
        </p:grpSpPr>
        <p:sp>
          <p:nvSpPr>
            <p:cNvPr id="109" name="Rectangle: Top Corners Rounded 104">
              <a:extLst>
                <a:ext uri="{FF2B5EF4-FFF2-40B4-BE49-F238E27FC236}">
                  <a16:creationId xmlns:a16="http://schemas.microsoft.com/office/drawing/2014/main" id="{7EBE0B27-499C-42F8-6005-95A45585E4B7}"/>
                </a:ext>
              </a:extLst>
            </p:cNvPr>
            <p:cNvSpPr>
              <a:spLocks/>
            </p:cNvSpPr>
            <p:nvPr/>
          </p:nvSpPr>
          <p:spPr>
            <a:xfrm rot="10800000">
              <a:off x="2506147" y="4756764"/>
              <a:ext cx="2082237" cy="1785370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FFE374-9A66-9153-91EF-B50C3584CB04}"/>
                </a:ext>
              </a:extLst>
            </p:cNvPr>
            <p:cNvSpPr txBox="1"/>
            <p:nvPr/>
          </p:nvSpPr>
          <p:spPr>
            <a:xfrm>
              <a:off x="2587754" y="5477210"/>
              <a:ext cx="200062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A – Opportunity inside opportunity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S – Establish KPIs &amp; track </a:t>
              </a: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74967168-32FC-40CA-C628-65C50CECAA59}"/>
                </a:ext>
              </a:extLst>
            </p:cNvPr>
            <p:cNvSpPr/>
            <p:nvPr/>
          </p:nvSpPr>
          <p:spPr>
            <a:xfrm>
              <a:off x="2731693" y="4805838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ADJUST OR SUSTAIN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2A94037-797B-98BE-72D8-8EE6667DBB1E}"/>
                </a:ext>
              </a:extLst>
            </p:cNvPr>
            <p:cNvCxnSpPr>
              <a:cxnSpLocks/>
            </p:cNvCxnSpPr>
            <p:nvPr/>
          </p:nvCxnSpPr>
          <p:spPr>
            <a:xfrm>
              <a:off x="3191753" y="6405953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6A98EA7-1B9D-7364-4BE5-988E2AF22A6C}"/>
                </a:ext>
              </a:extLst>
            </p:cNvPr>
            <p:cNvCxnSpPr>
              <a:cxnSpLocks/>
            </p:cNvCxnSpPr>
            <p:nvPr/>
          </p:nvCxnSpPr>
          <p:spPr>
            <a:xfrm>
              <a:off x="3182636" y="5492038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BE070DC-B206-A84C-E9E7-26A50797679E}"/>
                </a:ext>
              </a:extLst>
            </p:cNvPr>
            <p:cNvGrpSpPr/>
            <p:nvPr/>
          </p:nvGrpSpPr>
          <p:grpSpPr>
            <a:xfrm>
              <a:off x="3273989" y="4248986"/>
              <a:ext cx="564791" cy="578389"/>
              <a:chOff x="2014334" y="1197806"/>
              <a:chExt cx="986281" cy="986278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FED6350-8274-AC78-4A59-910F9D2E07C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099B1EE4-8265-72D6-B498-FAC9CC200228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F3E28834-DEF4-620F-7F3B-663AFCFE8579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E58B40F-5819-AEC8-8F8B-9452F375EBBA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8</a:t>
                </a:r>
              </a:p>
            </p:txBody>
          </p:sp>
        </p:grpSp>
      </p:grpSp>
      <p:pic>
        <p:nvPicPr>
          <p:cNvPr id="120" name="Graphic 119" descr="Arrow: Straight with solid fill">
            <a:extLst>
              <a:ext uri="{FF2B5EF4-FFF2-40B4-BE49-F238E27FC236}">
                <a16:creationId xmlns:a16="http://schemas.microsoft.com/office/drawing/2014/main" id="{80F49EEC-CA2E-7CEE-EEE0-5DBE7B381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089577">
            <a:off x="4628026" y="488092"/>
            <a:ext cx="698532" cy="741686"/>
          </a:xfrm>
          <a:prstGeom prst="rect">
            <a:avLst/>
          </a:prstGeom>
        </p:spPr>
      </p:pic>
      <p:pic>
        <p:nvPicPr>
          <p:cNvPr id="121" name="Graphic 120" descr="Arrow: Straight with solid fill">
            <a:extLst>
              <a:ext uri="{FF2B5EF4-FFF2-40B4-BE49-F238E27FC236}">
                <a16:creationId xmlns:a16="http://schemas.microsoft.com/office/drawing/2014/main" id="{5D7B521F-6F5A-E0B6-4BD1-E8EC50A1C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199040">
            <a:off x="7222027" y="479256"/>
            <a:ext cx="698532" cy="741686"/>
          </a:xfrm>
          <a:prstGeom prst="rect">
            <a:avLst/>
          </a:prstGeom>
        </p:spPr>
      </p:pic>
      <p:pic>
        <p:nvPicPr>
          <p:cNvPr id="122" name="Graphic 121" descr="Arrow: Straight with solid fill">
            <a:extLst>
              <a:ext uri="{FF2B5EF4-FFF2-40B4-BE49-F238E27FC236}">
                <a16:creationId xmlns:a16="http://schemas.microsoft.com/office/drawing/2014/main" id="{39008273-ED05-6617-C088-E434338E3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294441">
            <a:off x="10002134" y="1693781"/>
            <a:ext cx="698532" cy="741686"/>
          </a:xfrm>
          <a:prstGeom prst="rect">
            <a:avLst/>
          </a:prstGeom>
        </p:spPr>
      </p:pic>
      <p:pic>
        <p:nvPicPr>
          <p:cNvPr id="123" name="Graphic 122" descr="Arrow: Straight with solid fill">
            <a:extLst>
              <a:ext uri="{FF2B5EF4-FFF2-40B4-BE49-F238E27FC236}">
                <a16:creationId xmlns:a16="http://schemas.microsoft.com/office/drawing/2014/main" id="{8578C8A5-C1E2-B97B-2BA0-C92E0DEEF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454130">
            <a:off x="9974952" y="4195605"/>
            <a:ext cx="698532" cy="741686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E8126C1-8B43-108F-0E8C-9082EB37A291}"/>
              </a:ext>
            </a:extLst>
          </p:cNvPr>
          <p:cNvGrpSpPr/>
          <p:nvPr/>
        </p:nvGrpSpPr>
        <p:grpSpPr>
          <a:xfrm>
            <a:off x="88149" y="1367618"/>
            <a:ext cx="2164115" cy="4901421"/>
            <a:chOff x="5018723" y="151572"/>
            <a:chExt cx="2164115" cy="4901421"/>
          </a:xfrm>
        </p:grpSpPr>
        <p:sp>
          <p:nvSpPr>
            <p:cNvPr id="31" name="Rectangle: Top Corners Rounded 104">
              <a:extLst>
                <a:ext uri="{FF2B5EF4-FFF2-40B4-BE49-F238E27FC236}">
                  <a16:creationId xmlns:a16="http://schemas.microsoft.com/office/drawing/2014/main" id="{B63DBDF7-259C-40C3-6023-AE38DD1A42EC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18723" y="675888"/>
              <a:ext cx="2164115" cy="4377105"/>
            </a:xfrm>
            <a:prstGeom prst="round2SameRect">
              <a:avLst>
                <a:gd name="adj1" fmla="val 7922"/>
                <a:gd name="adj2" fmla="val 0"/>
              </a:avLst>
            </a:prstGeom>
            <a:gradFill flip="none" rotWithShape="1">
              <a:gsLst>
                <a:gs pos="0">
                  <a:srgbClr val="004F9F">
                    <a:alpha val="0"/>
                  </a:srgbClr>
                </a:gs>
                <a:gs pos="100000">
                  <a:srgbClr val="00B1EB">
                    <a:alpha val="34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F69F4A-5038-EF2B-E616-D9F490DB38B9}"/>
                </a:ext>
              </a:extLst>
            </p:cNvPr>
            <p:cNvSpPr txBox="1"/>
            <p:nvPr/>
          </p:nvSpPr>
          <p:spPr>
            <a:xfrm>
              <a:off x="5098422" y="1349340"/>
              <a:ext cx="1995791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ptos" panose="020B0004020202020204" pitchFamily="34" charset="0"/>
                </a:rPr>
                <a:t>WANT: </a:t>
              </a:r>
              <a:r>
                <a:rPr lang="en-US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An immediate feeling of a need: physiological, safety, </a:t>
              </a: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social interaction</a:t>
              </a:r>
              <a:r>
                <a:rPr lang="en-US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, and </a:t>
              </a: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money</a:t>
              </a:r>
              <a:endParaRPr lang="en-US" sz="1400" b="1" kern="0" dirty="0">
                <a:solidFill>
                  <a:srgbClr val="FFFFFF"/>
                </a:solidFill>
                <a:latin typeface="Aptos" panose="020B0004020202020204" pitchFamily="34" charset="0"/>
              </a:endParaRPr>
            </a:p>
            <a:p>
              <a:pPr algn="ctr"/>
              <a:r>
                <a:rPr lang="en-US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Temporary satisfaction 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14557C1-0A8A-0146-EDE3-708A09011694}"/>
                </a:ext>
              </a:extLst>
            </p:cNvPr>
            <p:cNvSpPr/>
            <p:nvPr/>
          </p:nvSpPr>
          <p:spPr>
            <a:xfrm>
              <a:off x="5281573" y="691676"/>
              <a:ext cx="1676991" cy="536435"/>
            </a:xfrm>
            <a:prstGeom prst="roundRect">
              <a:avLst>
                <a:gd name="adj" fmla="val 32648"/>
              </a:avLst>
            </a:prstGeom>
            <a:gradFill>
              <a:gsLst>
                <a:gs pos="0">
                  <a:srgbClr val="3B43A8"/>
                </a:gs>
                <a:gs pos="50000">
                  <a:srgbClr val="1D2154"/>
                </a:gs>
                <a:gs pos="100000">
                  <a:srgbClr val="000000"/>
                </a:gs>
              </a:gsLst>
              <a:lin ang="10800000" scaled="1"/>
            </a:gradFill>
            <a:ln w="503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WANTS &amp; DESIRES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F4B7D9-07EF-E3D9-FE1E-93FAF4F6CFFF}"/>
                </a:ext>
              </a:extLst>
            </p:cNvPr>
            <p:cNvCxnSpPr>
              <a:cxnSpLocks/>
            </p:cNvCxnSpPr>
            <p:nvPr/>
          </p:nvCxnSpPr>
          <p:spPr>
            <a:xfrm>
              <a:off x="5755438" y="3003652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9C8494-C9F8-5E69-77D0-F816EF24F2F8}"/>
                </a:ext>
              </a:extLst>
            </p:cNvPr>
            <p:cNvCxnSpPr>
              <a:cxnSpLocks/>
            </p:cNvCxnSpPr>
            <p:nvPr/>
          </p:nvCxnSpPr>
          <p:spPr>
            <a:xfrm>
              <a:off x="5731370" y="1320724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55CE5C8-1EC2-E1DB-879E-839AFA352CF5}"/>
                </a:ext>
              </a:extLst>
            </p:cNvPr>
            <p:cNvGrpSpPr/>
            <p:nvPr/>
          </p:nvGrpSpPr>
          <p:grpSpPr>
            <a:xfrm>
              <a:off x="5866588" y="151572"/>
              <a:ext cx="564791" cy="578389"/>
              <a:chOff x="2014334" y="1197806"/>
              <a:chExt cx="986281" cy="98627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60DE96-CBC4-CBA1-07D7-AB660F75F5A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014334" y="1197806"/>
                <a:ext cx="986281" cy="986278"/>
                <a:chOff x="1810847" y="1241170"/>
                <a:chExt cx="761976" cy="761974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0B3D62B-2A45-35E1-8686-46F5022739A7}"/>
                    </a:ext>
                  </a:extLst>
                </p:cNvPr>
                <p:cNvSpPr/>
                <p:nvPr/>
              </p:nvSpPr>
              <p:spPr>
                <a:xfrm>
                  <a:off x="1810847" y="1241170"/>
                  <a:ext cx="761976" cy="761974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rgbClr val="00B1EB">
                        <a:alpha val="0"/>
                      </a:srgbClr>
                    </a:gs>
                    <a:gs pos="100000">
                      <a:srgbClr val="7030A0"/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4B80D71-4467-B687-90DA-59A6A6DBF781}"/>
                    </a:ext>
                  </a:extLst>
                </p:cNvPr>
                <p:cNvSpPr/>
                <p:nvPr/>
              </p:nvSpPr>
              <p:spPr>
                <a:xfrm flipV="1">
                  <a:off x="1896094" y="1326415"/>
                  <a:ext cx="607108" cy="592833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0" dist="38100" dir="8100000" algn="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EEBAF1F-C1F1-A034-0991-466DD51F1945}"/>
                  </a:ext>
                </a:extLst>
              </p:cNvPr>
              <p:cNvSpPr/>
              <p:nvPr/>
            </p:nvSpPr>
            <p:spPr>
              <a:xfrm>
                <a:off x="2167710" y="1363558"/>
                <a:ext cx="679528" cy="67952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>
                <a:outerShdw blurRad="508000" dist="38100" dir="8100000" algn="t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Montserrat" pitchFamily="2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B220CA8-FE24-FC06-D97C-53E0984C5D8E}"/>
                </a:ext>
              </a:extLst>
            </p:cNvPr>
            <p:cNvSpPr txBox="1"/>
            <p:nvPr/>
          </p:nvSpPr>
          <p:spPr>
            <a:xfrm>
              <a:off x="5112639" y="3092498"/>
              <a:ext cx="2044783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ptos" panose="020B0004020202020204" pitchFamily="34" charset="0"/>
                </a:rPr>
                <a:t>DESIRE: </a:t>
              </a:r>
              <a:r>
                <a:rPr lang="en-US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A deep longing of higher order &amp; magnitude: romance &amp; family, possessions &amp; stability, honor &amp; status, idealism</a:t>
              </a:r>
            </a:p>
            <a:p>
              <a:pPr algn="ctr"/>
              <a:r>
                <a:rPr lang="en-US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Deep emotional </a:t>
              </a:r>
              <a:r>
                <a:rPr lang="en-GB" sz="1400" b="1" kern="0" dirty="0">
                  <a:solidFill>
                    <a:srgbClr val="FFFFFF"/>
                  </a:solidFill>
                  <a:latin typeface="Aptos" panose="020B0004020202020204" pitchFamily="34" charset="0"/>
                </a:rPr>
                <a:t>satisfaction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7158D5A-E9C0-FF0E-51DB-010629D06745}"/>
                </a:ext>
              </a:extLst>
            </p:cNvPr>
            <p:cNvCxnSpPr>
              <a:cxnSpLocks/>
            </p:cNvCxnSpPr>
            <p:nvPr/>
          </p:nvCxnSpPr>
          <p:spPr>
            <a:xfrm>
              <a:off x="5755438" y="4950340"/>
              <a:ext cx="729260" cy="0"/>
            </a:xfrm>
            <a:prstGeom prst="line">
              <a:avLst/>
            </a:prstGeom>
            <a:noFill/>
            <a:ln w="63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128" name="Graphic 127" descr="Arrow: Straight with solid fill">
            <a:extLst>
              <a:ext uri="{FF2B5EF4-FFF2-40B4-BE49-F238E27FC236}">
                <a16:creationId xmlns:a16="http://schemas.microsoft.com/office/drawing/2014/main" id="{C0F1C0A7-09EF-FBA4-C6E8-BDA03E6CA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51541">
            <a:off x="7294467" y="4411284"/>
            <a:ext cx="698532" cy="741686"/>
          </a:xfrm>
          <a:prstGeom prst="rect">
            <a:avLst/>
          </a:prstGeom>
        </p:spPr>
      </p:pic>
      <p:pic>
        <p:nvPicPr>
          <p:cNvPr id="129" name="Graphic 128" descr="Arrow: Straight with solid fill">
            <a:extLst>
              <a:ext uri="{FF2B5EF4-FFF2-40B4-BE49-F238E27FC236}">
                <a16:creationId xmlns:a16="http://schemas.microsoft.com/office/drawing/2014/main" id="{BE6F81A9-AF58-D54B-6404-066643147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22604">
            <a:off x="4688375" y="4457224"/>
            <a:ext cx="698532" cy="741686"/>
          </a:xfrm>
          <a:prstGeom prst="rect">
            <a:avLst/>
          </a:prstGeom>
        </p:spPr>
      </p:pic>
      <p:pic>
        <p:nvPicPr>
          <p:cNvPr id="130" name="Graphic 129" descr="Arrow: Straight with solid fill">
            <a:extLst>
              <a:ext uri="{FF2B5EF4-FFF2-40B4-BE49-F238E27FC236}">
                <a16:creationId xmlns:a16="http://schemas.microsoft.com/office/drawing/2014/main" id="{68AA0E55-38B0-2F6D-5EC1-B1DEBDDBD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4178">
            <a:off x="2196698" y="4306733"/>
            <a:ext cx="698532" cy="741686"/>
          </a:xfrm>
          <a:prstGeom prst="rect">
            <a:avLst/>
          </a:prstGeom>
        </p:spPr>
      </p:pic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8C925C40-EBCE-F7D4-8DC9-876364141E87}"/>
              </a:ext>
            </a:extLst>
          </p:cNvPr>
          <p:cNvSpPr/>
          <p:nvPr/>
        </p:nvSpPr>
        <p:spPr>
          <a:xfrm>
            <a:off x="151602" y="4315724"/>
            <a:ext cx="2059832" cy="181588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Widescreen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Montserrat</vt:lpstr>
      <vt:lpstr>-webkit-standard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Alina Emelyanenko</dc:creator>
  <cp:lastModifiedBy>Paul J Lane</cp:lastModifiedBy>
  <cp:revision>16</cp:revision>
  <dcterms:created xsi:type="dcterms:W3CDTF">2025-08-17T17:25:56Z</dcterms:created>
  <dcterms:modified xsi:type="dcterms:W3CDTF">2025-09-03T01:02:29Z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2025-08-17T17:26:11Z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631b6fe8-6902-417d-9488-ac49b6b95d2d</vt:lpwstr>
  </property>
  <property fmtid="{D5CDD505-2E9C-101B-9397-08002B2CF9AE}" pid="8" name="MSIP_Label_e9fea72e-161c-48c8-8e82-3fc1e9b3162c_ContentBits">
    <vt:lpwstr>0</vt:lpwstr>
  </property>
</Properties>
</file>